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65" r:id="rId3"/>
    <p:sldId id="270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1422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764094320593072"/>
          <c:y val="0.10028048577600893"/>
          <c:w val="0.95336512983571808"/>
          <c:h val="0.77677029360967187"/>
        </c:manualLayout>
      </c:layout>
      <c:doughnutChart>
        <c:varyColors val="1"/>
        <c:ser>
          <c:idx val="0"/>
          <c:order val="0"/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81B2-48FC-A04A-97D106BD37BF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81B2-48FC-A04A-97D106BD37BF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81B2-48FC-A04A-97D106BD37BF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81B2-48FC-A04A-97D106BD37BF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81B2-48FC-A04A-97D106BD37BF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81B2-48FC-A04A-97D106BD37BF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81B2-48FC-A04A-97D106BD37BF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81B2-48FC-A04A-97D106BD37BF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81B2-48FC-A04A-97D106BD37BF}"/>
              </c:ext>
            </c:extLst>
          </c:dPt>
          <c:cat>
            <c:strRef>
              <c:f>'Graf. Inv'!$B$3:$B$14</c:f>
              <c:strCache>
                <c:ptCount val="9"/>
                <c:pt idx="0">
                  <c:v>EDUCACIÓN, CULTURA Y DEPORTE</c:v>
                </c:pt>
                <c:pt idx="1">
                  <c:v>PROTECCIÓN CIVIL, SEGURIDAD, JUSTICIA Y FINANZAS PÚBLICAS</c:v>
                </c:pt>
                <c:pt idx="2">
                  <c:v>CARRETERAS, CAMINOS Y PUENTES</c:v>
                </c:pt>
                <c:pt idx="3">
                  <c:v>AGUA POTABLE, ALCANTARILLADO Y SANEAMIENTO</c:v>
                </c:pt>
                <c:pt idx="4">
                  <c:v>DESARROLLO ECONÓMICO Y TURISTICO</c:v>
                </c:pt>
                <c:pt idx="5">
                  <c:v>VIVIENDA Y URBANIZACIÓN</c:v>
                </c:pt>
                <c:pt idx="6">
                  <c:v>SALUD Y ASISTENCIA SOCIAL</c:v>
                </c:pt>
                <c:pt idx="7">
                  <c:v>ELECTRIFICACIÓN</c:v>
                </c:pt>
                <c:pt idx="8">
                  <c:v>DESARROLLO AGROPECUARIO, FORESTAL Y ACUICOLA</c:v>
                </c:pt>
              </c:strCache>
            </c:strRef>
          </c:cat>
          <c:val>
            <c:numRef>
              <c:f>'Graf. Inv'!$C$3:$C$14</c:f>
              <c:numCache>
                <c:formatCode>0.00</c:formatCode>
                <c:ptCount val="12"/>
                <c:pt idx="0">
                  <c:v>34.792781806994483</c:v>
                </c:pt>
                <c:pt idx="1">
                  <c:v>23.713102266382663</c:v>
                </c:pt>
                <c:pt idx="2">
                  <c:v>15.151072157332344</c:v>
                </c:pt>
                <c:pt idx="3">
                  <c:v>7.4836471422220576</c:v>
                </c:pt>
                <c:pt idx="4">
                  <c:v>6.4702084802180213</c:v>
                </c:pt>
                <c:pt idx="5">
                  <c:v>5.7263487031401272</c:v>
                </c:pt>
                <c:pt idx="6">
                  <c:v>3.0370280712856776</c:v>
                </c:pt>
                <c:pt idx="7">
                  <c:v>2.2053852789748318</c:v>
                </c:pt>
                <c:pt idx="8">
                  <c:v>1.4204260934497892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81B2-48FC-A04A-97D106BD37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485084242135547"/>
          <c:y val="0.16104390001218694"/>
          <c:w val="0.67471505291355671"/>
          <c:h val="0.93390911723018177"/>
        </c:manualLayout>
      </c:layout>
      <c:doughnutChart>
        <c:varyColors val="1"/>
        <c:ser>
          <c:idx val="0"/>
          <c:order val="0"/>
          <c:cat>
            <c:strRef>
              <c:f>'Graf. Inv'!$B$19:$B$31</c:f>
              <c:strCache>
                <c:ptCount val="10"/>
                <c:pt idx="0">
                  <c:v>SALUD Y ASISTENCIA SOCIAL</c:v>
                </c:pt>
                <c:pt idx="1">
                  <c:v>EDUCACIÓN, CULTURA Y DEPORTE</c:v>
                </c:pt>
                <c:pt idx="2">
                  <c:v>PROTECCIÓN CIVIL, SEGURIDAD, JUSTICIA Y FINANZAS PÚBLICAS</c:v>
                </c:pt>
                <c:pt idx="3">
                  <c:v>CARRETERAS, CAMINOS Y PUENTES</c:v>
                </c:pt>
                <c:pt idx="4">
                  <c:v>AGUA POTABLE, ALCANTARILLADO Y SANEAMIENTO</c:v>
                </c:pt>
                <c:pt idx="5">
                  <c:v>VIVIENDA Y URBANIZACIÓN</c:v>
                </c:pt>
                <c:pt idx="6">
                  <c:v>DESARROLLO ECONÓMICO Y TURISTICO</c:v>
                </c:pt>
                <c:pt idx="7">
                  <c:v>DESARROLLO AGROPECUARIO, FORESTAL Y ACUICOLA</c:v>
                </c:pt>
                <c:pt idx="8">
                  <c:v>ELECTRIFICACIÓN</c:v>
                </c:pt>
                <c:pt idx="9">
                  <c:v>PROTECCION Y PRESERVACION AMBIENTAL</c:v>
                </c:pt>
              </c:strCache>
            </c:strRef>
          </c:cat>
          <c:val>
            <c:numRef>
              <c:f>'Graf. Inv'!$C$19:$C$31</c:f>
              <c:numCache>
                <c:formatCode>0.00</c:formatCode>
                <c:ptCount val="13"/>
                <c:pt idx="0">
                  <c:v>31.277462427593843</c:v>
                </c:pt>
                <c:pt idx="1">
                  <c:v>24.593177390745019</c:v>
                </c:pt>
                <c:pt idx="2">
                  <c:v>15.293931346511043</c:v>
                </c:pt>
                <c:pt idx="3">
                  <c:v>9.9186816022441082</c:v>
                </c:pt>
                <c:pt idx="4">
                  <c:v>6.1539564577961592</c:v>
                </c:pt>
                <c:pt idx="5">
                  <c:v>4.9553730449242845</c:v>
                </c:pt>
                <c:pt idx="6">
                  <c:v>4.2091390414932572</c:v>
                </c:pt>
                <c:pt idx="7">
                  <c:v>1.7675435954061949</c:v>
                </c:pt>
                <c:pt idx="8">
                  <c:v>1.2888090692942196</c:v>
                </c:pt>
                <c:pt idx="9">
                  <c:v>0.54192602399189727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10-42A4-BB77-D7EEB8F2F1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2" Type="http://schemas.openxmlformats.org/officeDocument/2006/relationships/image" Target="../media/image24.png"/><Relationship Id="rId1" Type="http://schemas.openxmlformats.org/officeDocument/2006/relationships/image" Target="../media/image23.png"/><Relationship Id="rId6" Type="http://schemas.openxmlformats.org/officeDocument/2006/relationships/image" Target="../media/image26.png"/><Relationship Id="rId5" Type="http://schemas.openxmlformats.org/officeDocument/2006/relationships/image" Target="../media/image6.png"/><Relationship Id="rId10" Type="http://schemas.openxmlformats.org/officeDocument/2006/relationships/image" Target="../media/image30.png"/><Relationship Id="rId4" Type="http://schemas.openxmlformats.org/officeDocument/2006/relationships/image" Target="../media/image5.png"/><Relationship Id="rId9" Type="http://schemas.openxmlformats.org/officeDocument/2006/relationships/image" Target="../media/image29.png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4.png"/><Relationship Id="rId7" Type="http://schemas.openxmlformats.org/officeDocument/2006/relationships/image" Target="../media/image28.png"/><Relationship Id="rId2" Type="http://schemas.openxmlformats.org/officeDocument/2006/relationships/image" Target="../media/image9.png"/><Relationship Id="rId1" Type="http://schemas.openxmlformats.org/officeDocument/2006/relationships/image" Target="../media/image23.png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10" Type="http://schemas.openxmlformats.org/officeDocument/2006/relationships/image" Target="../media/image30.png"/><Relationship Id="rId4" Type="http://schemas.openxmlformats.org/officeDocument/2006/relationships/image" Target="../media/image5.png"/><Relationship Id="rId9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299F0-A457-7344-879F-CB8E79396792}" type="datetime1">
              <a:rPr lang="es-MX" smtClean="0"/>
              <a:pPr/>
              <a:t>23/07/2021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A16A0-7D6B-874A-9CF0-125FA9D72DF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65599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A0152-9AF3-1441-989D-163A2E2FBA37}" type="datetime1">
              <a:rPr lang="es-MX" smtClean="0"/>
              <a:pPr/>
              <a:t>23/07/2021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62E42-CEBF-7843-A56C-B3329424E56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71702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031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01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8731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29" name="Picture Placeholder 1"/>
          <p:cNvSpPr>
            <a:spLocks noGrp="1" noTextEdit="1"/>
          </p:cNvSpPr>
          <p:nvPr>
            <p:ph type="pic" sz="quarter" idx="13"/>
          </p:nvPr>
        </p:nvSpPr>
        <p:spPr>
          <a:xfrm>
            <a:off x="5102151" y="2139068"/>
            <a:ext cx="3341563" cy="2813309"/>
          </a:xfrm>
        </p:spPr>
      </p:sp>
      <p:sp>
        <p:nvSpPr>
          <p:cNvPr id="3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218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099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095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250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450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134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519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70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1270000"/>
            <a:ext cx="5111750" cy="4856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2432050"/>
            <a:ext cx="3008313" cy="3694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207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177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474062"/>
            <a:ext cx="506331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pic>
        <p:nvPicPr>
          <p:cNvPr id="7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1391" y="415766"/>
            <a:ext cx="2677527" cy="537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8" descr="rombo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412" y="6356350"/>
            <a:ext cx="304800" cy="304800"/>
          </a:xfrm>
          <a:prstGeom prst="rect">
            <a:avLst/>
          </a:prstGeom>
        </p:spPr>
      </p:pic>
      <p:pic>
        <p:nvPicPr>
          <p:cNvPr id="8" name="Imagen 7" descr="lateral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2129"/>
            <a:ext cx="383191" cy="1928726"/>
          </a:xfrm>
          <a:prstGeom prst="rect">
            <a:avLst/>
          </a:prstGeom>
        </p:spPr>
      </p:pic>
      <p:sp>
        <p:nvSpPr>
          <p:cNvPr id="15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272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chart" Target="../charts/chart1.xml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jpeg"/><Relationship Id="rId9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31.png"/><Relationship Id="rId3" Type="http://schemas.openxmlformats.org/officeDocument/2006/relationships/chart" Target="../charts/chart2.xml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jpeg"/><Relationship Id="rId9" Type="http://schemas.openxmlformats.org/officeDocument/2006/relationships/image" Target="../media/image18.png"/><Relationship Id="rId1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8.png"/><Relationship Id="rId7" Type="http://schemas.openxmlformats.org/officeDocument/2006/relationships/image" Target="../media/image17.png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png"/><Relationship Id="rId11" Type="http://schemas.openxmlformats.org/officeDocument/2006/relationships/image" Target="../media/image16.png"/><Relationship Id="rId5" Type="http://schemas.openxmlformats.org/officeDocument/2006/relationships/image" Target="../media/image14.png"/><Relationship Id="rId10" Type="http://schemas.openxmlformats.org/officeDocument/2006/relationships/image" Target="../media/image31.png"/><Relationship Id="rId4" Type="http://schemas.openxmlformats.org/officeDocument/2006/relationships/image" Target="../media/image21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47 Gráfico">
            <a:extLst>
              <a:ext uri="{FF2B5EF4-FFF2-40B4-BE49-F238E27FC236}">
                <a16:creationId xmlns:a16="http://schemas.microsoft.com/office/drawing/2014/main" xmlns="" id="{00000000-0008-0000-0000-00001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770335"/>
              </p:ext>
            </p:extLst>
          </p:nvPr>
        </p:nvGraphicFramePr>
        <p:xfrm>
          <a:off x="3252534" y="990601"/>
          <a:ext cx="6276886" cy="6549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91950"/>
            <a:ext cx="5063310" cy="479031"/>
          </a:xfrm>
        </p:spPr>
        <p:txBody>
          <a:bodyPr>
            <a:noAutofit/>
          </a:bodyPr>
          <a:lstStyle/>
          <a:p>
            <a:r>
              <a:rPr lang="es-MX" dirty="0" smtClean="0">
                <a:latin typeface="Helvetica" pitchFamily="34" charset="0"/>
              </a:rPr>
              <a:t>Orientación de </a:t>
            </a:r>
            <a:r>
              <a:rPr lang="es-MX" dirty="0">
                <a:latin typeface="Helvetica" pitchFamily="34" charset="0"/>
              </a:rPr>
              <a:t>la inversión </a:t>
            </a:r>
            <a:r>
              <a:rPr lang="es-MX" dirty="0" smtClean="0">
                <a:latin typeface="Helvetica" pitchFamily="34" charset="0"/>
              </a:rPr>
              <a:t>pública autorizada 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861924" y="1040004"/>
            <a:ext cx="5540355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noProof="0" dirty="0">
                <a:solidFill>
                  <a:schemeClr val="bg1">
                    <a:lumMod val="50000"/>
                  </a:schemeClr>
                </a:solidFill>
              </a:rPr>
              <a:t>Durante </a:t>
            </a:r>
            <a:r>
              <a:rPr lang="es-MX" sz="2400" noProof="0" dirty="0" smtClean="0">
                <a:solidFill>
                  <a:schemeClr val="bg1">
                    <a:lumMod val="50000"/>
                  </a:schemeClr>
                </a:solidFill>
              </a:rPr>
              <a:t>el 2do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2021</a:t>
            </a:r>
          </a:p>
        </p:txBody>
      </p:sp>
      <p:sp>
        <p:nvSpPr>
          <p:cNvPr id="9" name="8 Elipse"/>
          <p:cNvSpPr/>
          <p:nvPr/>
        </p:nvSpPr>
        <p:spPr>
          <a:xfrm>
            <a:off x="3987644" y="1677696"/>
            <a:ext cx="5112000" cy="5049223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625564" y="2302971"/>
            <a:ext cx="3836160" cy="3831343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08" t="11852" r="4971" b="15062"/>
          <a:stretch>
            <a:fillRect/>
          </a:stretch>
        </p:blipFill>
        <p:spPr bwMode="auto">
          <a:xfrm>
            <a:off x="4716984" y="2895791"/>
            <a:ext cx="3676641" cy="22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84 Imagen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54778" y="5173827"/>
            <a:ext cx="383284" cy="38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82 Imagen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57787" y="3589618"/>
            <a:ext cx="383284" cy="38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87 Imagen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84200" y="1895299"/>
            <a:ext cx="354087" cy="3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86 Imagen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82872" y="3379835"/>
            <a:ext cx="459853" cy="510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90 Imagen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31846" y="1898091"/>
            <a:ext cx="232528" cy="23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83 Imagen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50370" y="1806768"/>
            <a:ext cx="232528" cy="23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89 Imagen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45135" y="2738583"/>
            <a:ext cx="459853" cy="459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88 Imagen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026000" y="2215765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91 Imagen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921336" y="6103295"/>
            <a:ext cx="459127" cy="44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adroTexto 19"/>
          <p:cNvSpPr txBox="1"/>
          <p:nvPr/>
        </p:nvSpPr>
        <p:spPr>
          <a:xfrm>
            <a:off x="376726" y="6547392"/>
            <a:ext cx="2365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22/07/2021</a:t>
            </a:r>
          </a:p>
          <a:p>
            <a:endParaRPr lang="es-MX" sz="9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387619" y="1400903"/>
            <a:ext cx="488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%</a:t>
            </a:r>
            <a:endParaRPr lang="es-MX" b="1" dirty="0"/>
          </a:p>
        </p:txBody>
      </p:sp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785334"/>
              </p:ext>
            </p:extLst>
          </p:nvPr>
        </p:nvGraphicFramePr>
        <p:xfrm>
          <a:off x="272479" y="1440545"/>
          <a:ext cx="3550616" cy="4525960"/>
        </p:xfrm>
        <a:graphic>
          <a:graphicData uri="http://schemas.openxmlformats.org/drawingml/2006/table">
            <a:tbl>
              <a:tblPr/>
              <a:tblGrid>
                <a:gridCol w="459379"/>
                <a:gridCol w="2124627"/>
                <a:gridCol w="966610"/>
              </a:tblGrid>
              <a:tr h="452596"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2o Trimestre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EDUCACIÓN, CULTURA Y DEPORTE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CIVIL, SEGURIDAD, JUSTICIA Y FINANZAS PÚBLICAS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CARRETERAS, CAMINOS Y PUENTES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POTABLE, ALCANTARILLADO Y SANEAMIENTO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ECONÓMICO Y TURISTICO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VIVIENDA Y URBANIZACIÓN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 Y ASISTENCIA SOCIAL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ELECTRIFICACIÓN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AGROPECUARIO, FORESTAL Y ACUICOLA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7" name="84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0D00000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3" y="2860223"/>
            <a:ext cx="292751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82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0E000000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120" y="3329670"/>
            <a:ext cx="292751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" name="86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11000000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8955" y="1935164"/>
            <a:ext cx="292751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89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1D000000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65573" y="3773491"/>
            <a:ext cx="292751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" name="87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2009" y="4649561"/>
            <a:ext cx="292751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88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26000000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64212" y="4198488"/>
            <a:ext cx="292751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" name="90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8FDD7407-4FED-40A3-A4F1-46BB94654A8B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1534" y="5570993"/>
            <a:ext cx="292751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91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1C44BA27-422C-4E34-90A4-4115C4F699D6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0067" y="2427289"/>
            <a:ext cx="292751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" name="83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3EC53D29-C05D-41E9-8429-06215DD71F59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5659" y="5094971"/>
            <a:ext cx="308159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4298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49 Gráfico">
            <a:extLst>
              <a:ext uri="{FF2B5EF4-FFF2-40B4-BE49-F238E27FC236}">
                <a16:creationId xmlns:a16="http://schemas.microsoft.com/office/drawing/2014/main" xmlns="" id="{00000000-0008-0000-0000-00001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2598311"/>
              </p:ext>
            </p:extLst>
          </p:nvPr>
        </p:nvGraphicFramePr>
        <p:xfrm>
          <a:off x="2560321" y="431465"/>
          <a:ext cx="7624688" cy="6982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938146" y="1068231"/>
            <a:ext cx="4558483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Acumulado al 2do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2021</a:t>
            </a:r>
          </a:p>
        </p:txBody>
      </p:sp>
      <p:sp>
        <p:nvSpPr>
          <p:cNvPr id="9" name="8 Elipse"/>
          <p:cNvSpPr/>
          <p:nvPr/>
        </p:nvSpPr>
        <p:spPr>
          <a:xfrm>
            <a:off x="3987644" y="1567188"/>
            <a:ext cx="5112000" cy="515973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557465" y="2152208"/>
            <a:ext cx="3960000" cy="3960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08" t="11852" r="4971" b="15062"/>
          <a:stretch>
            <a:fillRect/>
          </a:stretch>
        </p:blipFill>
        <p:spPr bwMode="auto">
          <a:xfrm>
            <a:off x="4671736" y="2895791"/>
            <a:ext cx="3676641" cy="22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84 Imagen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30204" y="3721121"/>
            <a:ext cx="447600" cy="44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82 Imagen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0171072" flipH="1" flipV="1">
            <a:off x="4347489" y="2810099"/>
            <a:ext cx="435303" cy="435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87 Imagen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09197" y="2446333"/>
            <a:ext cx="521963" cy="52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86 Imagen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08134" y="5957000"/>
            <a:ext cx="521963" cy="440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90 Imagen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0800000" flipV="1">
            <a:off x="6382100" y="1767459"/>
            <a:ext cx="228324" cy="22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83 Imagen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41847" y="1608750"/>
            <a:ext cx="192059" cy="19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89 Imagen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499210" y="1845543"/>
            <a:ext cx="362811" cy="36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88 Imagen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957183" y="2119095"/>
            <a:ext cx="417260" cy="417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112 Imagen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979912" y="1665929"/>
            <a:ext cx="240074" cy="26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91 Imagen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477803" y="5247005"/>
            <a:ext cx="479380" cy="479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adroTexto 19"/>
          <p:cNvSpPr txBox="1"/>
          <p:nvPr/>
        </p:nvSpPr>
        <p:spPr>
          <a:xfrm>
            <a:off x="353998" y="6455918"/>
            <a:ext cx="2365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22/07/2021</a:t>
            </a:r>
            <a:endParaRPr lang="es-MX" sz="9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451443" y="1447224"/>
            <a:ext cx="330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%</a:t>
            </a:r>
            <a:endParaRPr lang="es-MX" b="1" dirty="0"/>
          </a:p>
        </p:txBody>
      </p:sp>
      <p:sp>
        <p:nvSpPr>
          <p:cNvPr id="26" name="Título 1"/>
          <p:cNvSpPr>
            <a:spLocks noGrp="1"/>
          </p:cNvSpPr>
          <p:nvPr>
            <p:ph type="title"/>
          </p:nvPr>
        </p:nvSpPr>
        <p:spPr>
          <a:xfrm>
            <a:off x="457200" y="191950"/>
            <a:ext cx="5063310" cy="479031"/>
          </a:xfrm>
        </p:spPr>
        <p:txBody>
          <a:bodyPr>
            <a:noAutofit/>
          </a:bodyPr>
          <a:lstStyle/>
          <a:p>
            <a:r>
              <a:rPr lang="es-MX" dirty="0" smtClean="0">
                <a:latin typeface="Helvetica" pitchFamily="34" charset="0"/>
              </a:rPr>
              <a:t>Orientación de </a:t>
            </a:r>
            <a:r>
              <a:rPr lang="es-MX" dirty="0">
                <a:latin typeface="Helvetica" pitchFamily="34" charset="0"/>
              </a:rPr>
              <a:t>la inversión </a:t>
            </a:r>
            <a:r>
              <a:rPr lang="es-MX" dirty="0" smtClean="0">
                <a:latin typeface="Helvetica" pitchFamily="34" charset="0"/>
              </a:rPr>
              <a:t>pública autorizada </a:t>
            </a:r>
            <a:endParaRPr lang="es-ES" dirty="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023556"/>
              </p:ext>
            </p:extLst>
          </p:nvPr>
        </p:nvGraphicFramePr>
        <p:xfrm>
          <a:off x="353999" y="1800809"/>
          <a:ext cx="3619145" cy="4525961"/>
        </p:xfrm>
        <a:graphic>
          <a:graphicData uri="http://schemas.openxmlformats.org/drawingml/2006/table">
            <a:tbl>
              <a:tblPr/>
              <a:tblGrid>
                <a:gridCol w="468245"/>
                <a:gridCol w="2165634"/>
                <a:gridCol w="985266"/>
              </a:tblGrid>
              <a:tr h="411451"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2o Trimestre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 Y ASISTENCIA SOCIAL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EDUCACIÓN, CULTURA Y DEPORTE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CIVIL, SEGURIDAD, JUSTICIA Y FINANZAS PÚBLICAS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CARRETERAS, CAMINOS Y PUENTES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POTABLE, ALCANTARILLADO Y SANEAMIENTO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VIVIENDA Y URBANIZACIÓN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ECONÓMICO Y TURISTICO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AGROPECUARIO, FORESTAL Y ACUICOLA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ELECTRIFICACIÓN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PROTECCION Y PRESERVACION AMBIENTAL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3" name="90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2C000000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3821" y="5992317"/>
            <a:ext cx="202191" cy="239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88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30000000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7675" y="4315257"/>
            <a:ext cx="246043" cy="271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84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F438C835-E988-430B-8717-AAFAB824B1B6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02" y="3499727"/>
            <a:ext cx="273800" cy="301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82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39FE2594-C109-4BFB-8DDC-7C50600D1C31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830" y="3923669"/>
            <a:ext cx="235744" cy="259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86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6F2CB526-C638-436B-80A6-CC72A3E32EFA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1901" y="2715725"/>
            <a:ext cx="262687" cy="289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89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7690A540-25AA-4E7C-9C62-D78B49247787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13050" y="4713036"/>
            <a:ext cx="284891" cy="314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87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F85E113B-88AB-4522-9AE4-8204C0C8E7EC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6588" y="2313711"/>
            <a:ext cx="249050" cy="27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91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8D46F6AF-5499-48D7-850F-7341DEB9FD46}"/>
              </a:ext>
            </a:extLst>
          </p:cNvPr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48188" y="3121451"/>
            <a:ext cx="246650" cy="27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112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B0A97BB-0F9E-417A-9D8A-726FC1857162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76250" y="5153653"/>
            <a:ext cx="241556" cy="29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83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D588EC1A-D1E2-4D51-B520-FA9DC44ACD0A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2230" y="5591261"/>
            <a:ext cx="285575" cy="314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322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861924" y="1009057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Histórico al 2do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2021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16606" y="6470842"/>
            <a:ext cx="2365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22/07/2021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57200" y="191950"/>
            <a:ext cx="506331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mtClean="0">
                <a:latin typeface="Helvetica" pitchFamily="34" charset="0"/>
              </a:rPr>
              <a:t>Orientación de la inversión pública autorizada </a:t>
            </a:r>
            <a:endParaRPr lang="es-ES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/>
        </p:nvGraphicFramePr>
        <p:xfrm>
          <a:off x="1173135" y="1600199"/>
          <a:ext cx="6797729" cy="4525966"/>
        </p:xfrm>
        <a:graphic>
          <a:graphicData uri="http://schemas.openxmlformats.org/drawingml/2006/table">
            <a:tbl>
              <a:tblPr/>
              <a:tblGrid>
                <a:gridCol w="481966"/>
                <a:gridCol w="2229093"/>
                <a:gridCol w="1014137"/>
                <a:gridCol w="712908"/>
                <a:gridCol w="682785"/>
                <a:gridCol w="642621"/>
                <a:gridCol w="1034219"/>
              </a:tblGrid>
              <a:tr h="38406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CONCEPTO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1er Trimestre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2do Trimestre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3er Trimestre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4to Trimestre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ACUMULADO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38406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84067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Y ASISTENCIA SOCIAL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67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EDUCACIÓN, CULTURA Y DEPORTE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67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AGUA POTABLE, ALCANTARILLADO Y SANEAMIENTO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67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Y URBANIZACIÓN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67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PROTECCIÓN CIVIL, SEGURIDAD, JUSTICIA Y FINANZAS PÚBLICAS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67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CARRETERAS, CAMINOS Y PUENTES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67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AGROPECUARIO, FORESTAL Y ACUICOLA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67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PROTECCION Y PRESERVACION AMBIENTAL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22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ECONÓMICO Y TURISTICO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67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ELECTRIFICACIÓN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1" name="90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D761FC4E-54C6-4F8A-9FC5-09473CACE12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3492" y="4774670"/>
            <a:ext cx="248284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88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B072F875-0E3F-48D9-996F-DE7E1047F8C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0480" y="3587158"/>
            <a:ext cx="26828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84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6FBBFB61-09E4-403F-95F5-70156D40C22C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3492" y="4388051"/>
            <a:ext cx="26828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82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6858CFA7-EA43-45B3-8F45-D7D33E00C935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98783" y="3226594"/>
            <a:ext cx="26828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86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A8247C3E-1874-4D8E-838B-63BD2C0BB0B4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94767" y="2840037"/>
            <a:ext cx="26828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89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1C7AEEDB-5091-4D2F-8A69-3519239875EF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53492" y="5476335"/>
            <a:ext cx="26828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91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E531A4C8-60F5-446E-BBE1-D62F850E62F5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72476" y="3973777"/>
            <a:ext cx="26828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112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431B157B-6D41-42B1-9E48-0E1020DF7AE0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77301" y="5129056"/>
            <a:ext cx="265934" cy="241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87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9A768F75-061A-4004-913B-7B05E47D9E5B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53492" y="2425701"/>
            <a:ext cx="26828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83 Imagen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3EC53D29-C05D-41E9-8429-06215DD71F59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298783" y="5778870"/>
            <a:ext cx="282407" cy="282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2298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SEFIN">
      <a:dk1>
        <a:srgbClr val="3E3E3E"/>
      </a:dk1>
      <a:lt1>
        <a:sysClr val="window" lastClr="FFFFFF"/>
      </a:lt1>
      <a:dk2>
        <a:srgbClr val="BABABA"/>
      </a:dk2>
      <a:lt2>
        <a:srgbClr val="EEECE1"/>
      </a:lt2>
      <a:accent1>
        <a:srgbClr val="D60071"/>
      </a:accent1>
      <a:accent2>
        <a:srgbClr val="00A097"/>
      </a:accent2>
      <a:accent3>
        <a:srgbClr val="8CC026"/>
      </a:accent3>
      <a:accent4>
        <a:srgbClr val="622779"/>
      </a:accent4>
      <a:accent5>
        <a:srgbClr val="FBAF2B"/>
      </a:accent5>
      <a:accent6>
        <a:srgbClr val="ED1C24"/>
      </a:accent6>
      <a:hlink>
        <a:srgbClr val="6666FF"/>
      </a:hlink>
      <a:folHlink>
        <a:srgbClr val="CC66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1118</TotalTime>
  <Words>264</Words>
  <Application>Microsoft Office PowerPoint</Application>
  <PresentationFormat>Presentación en pantalla (4:3)</PresentationFormat>
  <Paragraphs>150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Tema de Office</vt:lpstr>
      <vt:lpstr>Orientación de la inversión pública autorizada </vt:lpstr>
      <vt:lpstr>Orientación de la inversión pública autorizada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SF Oaxaca</dc:creator>
  <cp:lastModifiedBy>ivan-pc</cp:lastModifiedBy>
  <cp:revision>65</cp:revision>
  <dcterms:created xsi:type="dcterms:W3CDTF">2016-12-21T19:03:03Z</dcterms:created>
  <dcterms:modified xsi:type="dcterms:W3CDTF">2021-07-23T19:38:33Z</dcterms:modified>
</cp:coreProperties>
</file>