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42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64094320593072"/>
          <c:y val="0.10028048577600893"/>
          <c:w val="0.95336512983571808"/>
          <c:h val="0.77677029360967187"/>
        </c:manualLayout>
      </c:layout>
      <c:doughnut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1B2-48FC-A04A-97D106BD37BF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1B2-48FC-A04A-97D106BD37B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1B2-48FC-A04A-97D106BD37B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1B2-48FC-A04A-97D106BD37B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1B2-48FC-A04A-97D106BD37BF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81B2-48FC-A04A-97D106BD37BF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81B2-48FC-A04A-97D106BD37BF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81B2-48FC-A04A-97D106BD37BF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81B2-48FC-A04A-97D106BD37BF}"/>
              </c:ext>
            </c:extLst>
          </c:dPt>
          <c:cat>
            <c:strRef>
              <c:f>'Graf. Inv'!$B$3:$B$14</c:f>
              <c:strCache>
                <c:ptCount val="9"/>
                <c:pt idx="0">
                  <c:v>EDUCACIÓN, CULTURA Y DEPORTE</c:v>
                </c:pt>
                <c:pt idx="1">
                  <c:v>PROTECCIÓN CIVIL, SEGURIDAD, JUSTICIA Y FINANZAS PÚBLICAS</c:v>
                </c:pt>
                <c:pt idx="2">
                  <c:v>CARRETERAS, CAMINOS Y PUENTES</c:v>
                </c:pt>
                <c:pt idx="3">
                  <c:v>AGUA POTABLE, ALCANTARILLADO Y SANEAMIENTO</c:v>
                </c:pt>
                <c:pt idx="4">
                  <c:v>DESARROLLO ECONÓMICO Y TURISTICO</c:v>
                </c:pt>
                <c:pt idx="5">
                  <c:v>VIVIENDA Y URBANIZACIÓN</c:v>
                </c:pt>
                <c:pt idx="6">
                  <c:v>SALUD Y ASISTENCIA SOCIAL</c:v>
                </c:pt>
                <c:pt idx="7">
                  <c:v>ELECTRIFICACIÓN</c:v>
                </c:pt>
                <c:pt idx="8">
                  <c:v>DESARROLLO AGROPECUARIO, FORESTAL Y ACUICOLA</c:v>
                </c:pt>
              </c:strCache>
            </c:strRef>
          </c:cat>
          <c:val>
            <c:numRef>
              <c:f>'Graf. Inv'!$C$3:$C$14</c:f>
              <c:numCache>
                <c:formatCode>0.00</c:formatCode>
                <c:ptCount val="12"/>
                <c:pt idx="0">
                  <c:v>34.792781806994483</c:v>
                </c:pt>
                <c:pt idx="1">
                  <c:v>23.713102266382663</c:v>
                </c:pt>
                <c:pt idx="2">
                  <c:v>15.151072157332344</c:v>
                </c:pt>
                <c:pt idx="3">
                  <c:v>7.4836471422220576</c:v>
                </c:pt>
                <c:pt idx="4">
                  <c:v>6.4702084802180213</c:v>
                </c:pt>
                <c:pt idx="5">
                  <c:v>5.7263487031401272</c:v>
                </c:pt>
                <c:pt idx="6">
                  <c:v>3.0370280712856776</c:v>
                </c:pt>
                <c:pt idx="7">
                  <c:v>2.2053852789748318</c:v>
                </c:pt>
                <c:pt idx="8">
                  <c:v>1.4204260934497892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B2-48FC-A04A-97D106BD3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85084242135547"/>
          <c:y val="0.16104390001218694"/>
          <c:w val="0.67471505291355671"/>
          <c:h val="0.93390911723018177"/>
        </c:manualLayout>
      </c:layout>
      <c:doughnutChart>
        <c:varyColors val="1"/>
        <c:ser>
          <c:idx val="0"/>
          <c:order val="0"/>
          <c:cat>
            <c:strRef>
              <c:f>'Graf. Inv'!$B$19:$B$31</c:f>
              <c:strCache>
                <c:ptCount val="10"/>
                <c:pt idx="0">
                  <c:v>SALUD Y ASISTENCIA SOCIAL</c:v>
                </c:pt>
                <c:pt idx="1">
                  <c:v>EDUCACIÓN, CULTURA Y DEPORTE</c:v>
                </c:pt>
                <c:pt idx="2">
                  <c:v>PROTECCIÓN CIVIL, SEGURIDAD, JUSTICIA Y FINANZAS PÚBLICAS</c:v>
                </c:pt>
                <c:pt idx="3">
                  <c:v>CARRETERAS, CAMINOS Y PUENTES</c:v>
                </c:pt>
                <c:pt idx="4">
                  <c:v>AGUA POTABLE, ALCANTARILLADO Y SANEAMIENTO</c:v>
                </c:pt>
                <c:pt idx="5">
                  <c:v>VIVIENDA Y URBANIZACIÓN</c:v>
                </c:pt>
                <c:pt idx="6">
                  <c:v>DESARROLLO ECONÓMICO Y TURISTICO</c:v>
                </c:pt>
                <c:pt idx="7">
                  <c:v>DESARROLLO AGROPECUARIO, FORESTAL Y ACUICOLA</c:v>
                </c:pt>
                <c:pt idx="8">
                  <c:v>ELECTRIFICACIÓN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Inv'!$C$19:$C$31</c:f>
              <c:numCache>
                <c:formatCode>0.00</c:formatCode>
                <c:ptCount val="13"/>
                <c:pt idx="0">
                  <c:v>31.277462427593843</c:v>
                </c:pt>
                <c:pt idx="1">
                  <c:v>24.593177390745019</c:v>
                </c:pt>
                <c:pt idx="2">
                  <c:v>15.293931346511043</c:v>
                </c:pt>
                <c:pt idx="3">
                  <c:v>9.9186816022441082</c:v>
                </c:pt>
                <c:pt idx="4">
                  <c:v>6.1539564577961592</c:v>
                </c:pt>
                <c:pt idx="5">
                  <c:v>4.9553730449242845</c:v>
                </c:pt>
                <c:pt idx="6">
                  <c:v>4.2091390414932572</c:v>
                </c:pt>
                <c:pt idx="7">
                  <c:v>1.7675435954061949</c:v>
                </c:pt>
                <c:pt idx="8">
                  <c:v>1.2888090692942196</c:v>
                </c:pt>
                <c:pt idx="9">
                  <c:v>0.54192602399189727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10-42A4-BB77-D7EEB8F2F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6" Type="http://schemas.openxmlformats.org/officeDocument/2006/relationships/image" Target="../media/image26.png"/><Relationship Id="rId5" Type="http://schemas.openxmlformats.org/officeDocument/2006/relationships/image" Target="../media/image6.png"/><Relationship Id="rId10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29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image" Target="../media/image23.png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23/07/2021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23/07/2021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chart" Target="../charts/chart1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1.png"/><Relationship Id="rId3" Type="http://schemas.openxmlformats.org/officeDocument/2006/relationships/chart" Target="../charts/chart2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31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47 Gráfico">
            <a:extLst>
              <a:ext uri="{FF2B5EF4-FFF2-40B4-BE49-F238E27FC236}">
                <a16:creationId xmlns:a16="http://schemas.microsoft.com/office/drawing/2014/main" xmlns="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70335"/>
              </p:ext>
            </p:extLst>
          </p:nvPr>
        </p:nvGraphicFramePr>
        <p:xfrm>
          <a:off x="3252534" y="990601"/>
          <a:ext cx="6276886" cy="654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de </a:t>
            </a:r>
            <a:r>
              <a:rPr lang="es-MX" dirty="0">
                <a:latin typeface="Helvetica" pitchFamily="34" charset="0"/>
              </a:rPr>
              <a:t>la inversión </a:t>
            </a:r>
            <a:r>
              <a:rPr lang="es-MX" dirty="0" smtClean="0">
                <a:latin typeface="Helvetica" pitchFamily="34" charset="0"/>
              </a:rPr>
              <a:t>pública autorizada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5540355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Durante </a:t>
            </a: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el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77696"/>
            <a:ext cx="5112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984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54778" y="5173827"/>
            <a:ext cx="383284" cy="3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57787" y="3589618"/>
            <a:ext cx="383284" cy="3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4200" y="1895299"/>
            <a:ext cx="354087" cy="3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82872" y="3379835"/>
            <a:ext cx="459853" cy="51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31846" y="1898091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50370" y="1806768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45135" y="2738583"/>
            <a:ext cx="459853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26000" y="221576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21336" y="6103295"/>
            <a:ext cx="459127" cy="44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22/07/2021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387619" y="1400903"/>
            <a:ext cx="48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85334"/>
              </p:ext>
            </p:extLst>
          </p:nvPr>
        </p:nvGraphicFramePr>
        <p:xfrm>
          <a:off x="272479" y="1440545"/>
          <a:ext cx="3550616" cy="4525960"/>
        </p:xfrm>
        <a:graphic>
          <a:graphicData uri="http://schemas.openxmlformats.org/drawingml/2006/table">
            <a:tbl>
              <a:tblPr/>
              <a:tblGrid>
                <a:gridCol w="459379"/>
                <a:gridCol w="2124627"/>
                <a:gridCol w="966610"/>
              </a:tblGrid>
              <a:tr h="452596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2o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7" name="84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3" y="2860223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82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0" y="3329670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86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955" y="1935164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89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573" y="3773491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87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009" y="4649561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88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4212" y="4198488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90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534" y="5570993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91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0067" y="2427289"/>
            <a:ext cx="29275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83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5659" y="5094971"/>
            <a:ext cx="30815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49 Gráfico">
            <a:extLst>
              <a:ext uri="{FF2B5EF4-FFF2-40B4-BE49-F238E27FC236}">
                <a16:creationId xmlns:a16="http://schemas.microsoft.com/office/drawing/2014/main" xmlns="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598311"/>
              </p:ext>
            </p:extLst>
          </p:nvPr>
        </p:nvGraphicFramePr>
        <p:xfrm>
          <a:off x="2560321" y="431465"/>
          <a:ext cx="7624688" cy="698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10682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0204" y="3721121"/>
            <a:ext cx="447600" cy="44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171072" flipH="1" flipV="1">
            <a:off x="4347489" y="2810099"/>
            <a:ext cx="435303" cy="43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9197" y="2446333"/>
            <a:ext cx="521963" cy="5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134" y="5957000"/>
            <a:ext cx="521963" cy="4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 flipV="1">
            <a:off x="6382100" y="1767459"/>
            <a:ext cx="228324" cy="2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41847" y="1608750"/>
            <a:ext cx="192059" cy="19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99210" y="1845543"/>
            <a:ext cx="362811" cy="36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57183" y="2119095"/>
            <a:ext cx="417260" cy="41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79912" y="1665929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77803" y="5247005"/>
            <a:ext cx="479380" cy="47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22/07/2021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51443" y="1447224"/>
            <a:ext cx="33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6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de </a:t>
            </a:r>
            <a:r>
              <a:rPr lang="es-MX" dirty="0">
                <a:latin typeface="Helvetica" pitchFamily="34" charset="0"/>
              </a:rPr>
              <a:t>la inversión </a:t>
            </a:r>
            <a:r>
              <a:rPr lang="es-MX" dirty="0" smtClean="0">
                <a:latin typeface="Helvetica" pitchFamily="34" charset="0"/>
              </a:rPr>
              <a:t>pública autorizada 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23556"/>
              </p:ext>
            </p:extLst>
          </p:nvPr>
        </p:nvGraphicFramePr>
        <p:xfrm>
          <a:off x="353999" y="1800809"/>
          <a:ext cx="3619145" cy="4525961"/>
        </p:xfrm>
        <a:graphic>
          <a:graphicData uri="http://schemas.openxmlformats.org/drawingml/2006/table">
            <a:tbl>
              <a:tblPr/>
              <a:tblGrid>
                <a:gridCol w="468245"/>
                <a:gridCol w="2165634"/>
                <a:gridCol w="985266"/>
              </a:tblGrid>
              <a:tr h="41145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2o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90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C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3821" y="5992317"/>
            <a:ext cx="202191" cy="23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8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000000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7675" y="4315257"/>
            <a:ext cx="246043" cy="27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84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438C835-E988-430B-8717-AAFAB824B1B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02" y="3499727"/>
            <a:ext cx="273800" cy="30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82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9FE2594-C109-4BFB-8DDC-7C50600D1C3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830" y="3923669"/>
            <a:ext cx="235744" cy="25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86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F2CB526-C638-436B-80A6-CC72A3E32EFA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01" y="2715725"/>
            <a:ext cx="262687" cy="28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89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7690A540-25AA-4E7C-9C62-D78B49247787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050" y="4713036"/>
            <a:ext cx="284891" cy="31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87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85E113B-88AB-4522-9AE4-8204C0C8E7E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6588" y="2313711"/>
            <a:ext cx="249050" cy="2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91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8D46F6AF-5499-48D7-850F-7341DEB9FD46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8188" y="3121451"/>
            <a:ext cx="246650" cy="27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112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B0A97BB-0F9E-417A-9D8A-726FC1857162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250" y="5153653"/>
            <a:ext cx="241556" cy="2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83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D588EC1A-D1E2-4D51-B520-FA9DC44ACD0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2230" y="5591261"/>
            <a:ext cx="285575" cy="31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22/07/2021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7200" y="191950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>
                <a:latin typeface="Helvetica" pitchFamily="34" charset="0"/>
              </a:rPr>
              <a:t>Orientación de la inversión pública autorizada </a:t>
            </a:r>
            <a:endParaRPr lang="es-ES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/>
        </p:nvGraphicFramePr>
        <p:xfrm>
          <a:off x="1173135" y="1600199"/>
          <a:ext cx="6797729" cy="4525966"/>
        </p:xfrm>
        <a:graphic>
          <a:graphicData uri="http://schemas.openxmlformats.org/drawingml/2006/table">
            <a:tbl>
              <a:tblPr/>
              <a:tblGrid>
                <a:gridCol w="481966"/>
                <a:gridCol w="2229093"/>
                <a:gridCol w="1014137"/>
                <a:gridCol w="712908"/>
                <a:gridCol w="682785"/>
                <a:gridCol w="642621"/>
                <a:gridCol w="1034219"/>
              </a:tblGrid>
              <a:tr h="3840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8406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2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" name="90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3492" y="4774670"/>
            <a:ext cx="24828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88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0480" y="3587158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3492" y="4388051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8783" y="3226594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6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4767" y="2840037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89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3492" y="5476335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91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2476" y="3973777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112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77301" y="5129056"/>
            <a:ext cx="265934" cy="24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87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3492" y="2425701"/>
            <a:ext cx="2682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3 Imagen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98783" y="5778870"/>
            <a:ext cx="282407" cy="28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264</Words>
  <Application>Microsoft Office PowerPoint</Application>
  <PresentationFormat>Presentación en pantalla (4:3)</PresentationFormat>
  <Paragraphs>150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Orientación de la inversión pública autorizada </vt:lpstr>
      <vt:lpstr>Orientación de la inversión pública autorizada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ivan-pc</cp:lastModifiedBy>
  <cp:revision>65</cp:revision>
  <dcterms:created xsi:type="dcterms:W3CDTF">2016-12-21T19:03:03Z</dcterms:created>
  <dcterms:modified xsi:type="dcterms:W3CDTF">2021-07-23T19:38:33Z</dcterms:modified>
</cp:coreProperties>
</file>